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5" r:id="rId4"/>
    <p:sldId id="261" r:id="rId5"/>
    <p:sldId id="257" r:id="rId6"/>
    <p:sldId id="273" r:id="rId7"/>
    <p:sldId id="264" r:id="rId8"/>
    <p:sldId id="263" r:id="rId9"/>
    <p:sldId id="267" r:id="rId10"/>
    <p:sldId id="270" r:id="rId11"/>
    <p:sldId id="262" r:id="rId12"/>
    <p:sldId id="268" r:id="rId13"/>
    <p:sldId id="265" r:id="rId14"/>
    <p:sldId id="266" r:id="rId15"/>
    <p:sldId id="269" r:id="rId16"/>
    <p:sldId id="276" r:id="rId17"/>
    <p:sldId id="272" r:id="rId18"/>
    <p:sldId id="271" r:id="rId19"/>
    <p:sldId id="274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5CD50-1786-4DB0-BBA3-766C6B769441}" v="4" dt="2024-07-11T16:56:08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2495-7C98-0EA3-FB91-E43FD00A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C9021-5F6F-01FD-BB2E-3B274D869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426B9-ABFC-57FB-B934-25F96255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0DB4-25AA-0EAC-4F62-B5A932BA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424D9-3FDF-5BCB-5706-60B61E3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2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C570-0605-8F83-D172-9F2E2B8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D02FC-F267-6753-4F8B-AF1DFE3AA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B4F4-D2CF-6B74-8902-B577443A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27200-EB22-5FD4-A618-26EBAA50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0F109-B0E3-D5AA-431A-D729B1F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86C7D-F546-3DC1-FD28-47EA51B74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A381A-4DF0-3856-E6BF-153A74FF7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E2F82-FA70-A6F1-6739-FE263E2D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21496-273D-16CA-2614-C6F931B8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8898-ED6B-6208-0E47-2AEEAD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5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7FF7-CD71-01D7-358D-994CFE3D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3DC6-074A-A17B-E6A6-FA322F183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D53C1-FA2F-D2CE-6A72-093C9921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3A2F8-4B8C-CA3A-C9F5-190C878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8432-9F70-899E-45B4-CEB1A0F5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0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D45C-0C91-45EF-5A73-E28A44FB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3AF05-5642-8BFC-3B2B-145FE6A3A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12E60-3ACB-EDA7-1BC1-82F8BBED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7428-E850-F972-E165-B912521D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5698-FA0F-3CBB-9B54-348489E3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9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DBAB-20FD-3A52-020D-CD4ED776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F885-F3DC-4E16-AC03-FE3997757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02FAB-D3EF-49A7-456B-BD025716F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8FFA3-7775-C236-B57D-9A3FAE8E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7EF34-F197-F154-8825-2F83A132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FD5DA-DEF3-47FE-7732-67911E2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9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6E01-45AF-0E73-9D6E-A4710F87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A1FA3-0FCE-47C3-D023-1CB3FF623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3381C-7FAD-F1B5-F23F-7BDCDC871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F0D08-1D0B-BCA9-5EAE-80550E62C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BD3CF-1B53-F642-85A7-456706DC6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6CC9E-DC6C-4754-0903-B1D52AE5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55CDB-FDC0-6337-0A95-76E23244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F55FB-ED69-3AAB-AAAF-6C2CD593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3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4BF8-9BFC-E3EA-9C91-E63C2970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D4448-4B68-657C-85D6-B7A25C1B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316BE-F391-8E89-3F5F-64E54CB8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44609-0D95-E489-E402-6F9CFAD9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6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7165C-2EAE-20D1-0573-C86EE0F2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42AF6-BA11-C3EF-E7FD-50DA170B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3EB2F-0953-5E64-D0BD-DC00A318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3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524B-4046-D948-72FE-B1D3D60E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B831-F6E7-B60A-FD05-A0DD6990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37FAF-5D1D-4A29-7DB9-570B0616B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2ABC4-1A9E-8617-1755-2CE48F5C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1A57-4012-010A-386A-4DD99117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A0D69-EB90-3BAD-7E22-9F646906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67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FFC6-2C6E-DF79-AB04-2EEF2F40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00F6D-DBB2-1A15-88F6-0785D0A3B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1AADF-8957-BAF8-F6A2-3FA7CA53B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07F65-9C5E-EA3C-2045-6A0139B7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46BC4-EF44-2F7E-3B57-58B123F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47C2F-6A30-AF7C-C160-EEB29288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2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1A43C9-A360-210C-F028-6FD4F518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98D15-79DD-5235-8D37-F8D5AF783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3C36-1759-F433-91FE-B8962F509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241A1F-FF03-47E4-98C5-C7E03123C3DE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EE25-BAE4-DA35-D58F-719761468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26FBC-6D4D-C70D-975F-0DF8ECD8D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6FC1D2-20A2-4E84-A799-5AC36AC45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drinking from a bottle&#10;&#10;Description automatically generated">
            <a:extLst>
              <a:ext uri="{FF2B5EF4-FFF2-40B4-BE49-F238E27FC236}">
                <a16:creationId xmlns:a16="http://schemas.microsoft.com/office/drawing/2014/main" id="{09A31A3A-3C2F-BEB8-D4D4-E9FB9EBD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8247" cy="557106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448B5-7286-880E-9570-1975AC451657}"/>
              </a:ext>
            </a:extLst>
          </p:cNvPr>
          <p:cNvSpPr txBox="1"/>
          <p:nvPr/>
        </p:nvSpPr>
        <p:spPr>
          <a:xfrm>
            <a:off x="5405541" y="598523"/>
            <a:ext cx="401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FC943-D461-791A-0874-D0678DFDDED1}"/>
              </a:ext>
            </a:extLst>
          </p:cNvPr>
          <p:cNvSpPr txBox="1"/>
          <p:nvPr/>
        </p:nvSpPr>
        <p:spPr>
          <a:xfrm>
            <a:off x="5522202" y="1182220"/>
            <a:ext cx="46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“HPN” 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Heavy Power Nutrition” USA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based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sports &amp; bodybuilding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products manufacturing company expanded their business to the north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European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Latin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territory 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72890-93BA-0F5E-20B7-1715298855D6}"/>
              </a:ext>
            </a:extLst>
          </p:cNvPr>
          <p:cNvSpPr txBox="1"/>
          <p:nvPr/>
        </p:nvSpPr>
        <p:spPr>
          <a:xfrm>
            <a:off x="5522202" y="3103104"/>
            <a:ext cx="5377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data analyst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“HPN”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is to provide various business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ad-hoc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request solution, uncovering insights , trends based on the data we have access to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E45E3-33C0-46DA-39E3-EAF255D6AF33}"/>
              </a:ext>
            </a:extLst>
          </p:cNvPr>
          <p:cNvSpPr txBox="1"/>
          <p:nvPr/>
        </p:nvSpPr>
        <p:spPr>
          <a:xfrm>
            <a:off x="5522202" y="2323867"/>
            <a:ext cx="401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D93F9-FC12-8955-8B07-5B3F1A9E059E}"/>
              </a:ext>
            </a:extLst>
          </p:cNvPr>
          <p:cNvSpPr txBox="1"/>
          <p:nvPr/>
        </p:nvSpPr>
        <p:spPr>
          <a:xfrm>
            <a:off x="5522201" y="4614276"/>
            <a:ext cx="401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E5993-713F-699F-CC96-CECEA6331A05}"/>
              </a:ext>
            </a:extLst>
          </p:cNvPr>
          <p:cNvSpPr txBox="1"/>
          <p:nvPr/>
        </p:nvSpPr>
        <p:spPr>
          <a:xfrm>
            <a:off x="5522201" y="5195995"/>
            <a:ext cx="537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 database is to be used for this project .</a:t>
            </a:r>
          </a:p>
        </p:txBody>
      </p:sp>
    </p:spTree>
    <p:extLst>
      <p:ext uri="{BB962C8B-B14F-4D97-AF65-F5344CB8AC3E}">
        <p14:creationId xmlns:p14="http://schemas.microsoft.com/office/powerpoint/2010/main" val="308975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Query avg order value by customers  &gt; 2000 &amp; transactions &gt; 100 to identify high spending customers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A4F38-BA39-52A2-9F85-2EBCB65AD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943744"/>
            <a:ext cx="7484324" cy="520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7A4BF-6F18-223B-303F-0185D24D1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23" y="943743"/>
            <a:ext cx="4658375" cy="5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Q:Query profit contribution by business type &amp; unique customers gain by fiscal year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E49F88-958C-2C61-7AE6-35773E77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943744"/>
            <a:ext cx="7457163" cy="3718791"/>
          </a:xfrm>
          <a:prstGeom prst="rect">
            <a:avLst/>
          </a:prstGeom>
        </p:spPr>
      </p:pic>
      <p:pic>
        <p:nvPicPr>
          <p:cNvPr id="10" name="Picture 9" descr="A pie chart with text on it&#10;&#10;Description automatically generated">
            <a:extLst>
              <a:ext uri="{FF2B5EF4-FFF2-40B4-BE49-F238E27FC236}">
                <a16:creationId xmlns:a16="http://schemas.microsoft.com/office/drawing/2014/main" id="{92013E2E-7C65-8594-E2BB-0528DB32A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2" y="943745"/>
            <a:ext cx="4629849" cy="36282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0D3B15-5B36-78B8-1E61-76DA2B4B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4662534"/>
            <a:ext cx="7457163" cy="219546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EB05F85D-0EE6-BEA3-D700-6CB669F4D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1" y="4662533"/>
            <a:ext cx="4629849" cy="21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Do discounts have correlation with products qty sold ?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8E72FA-443D-04F6-9BB8-91EE8AC7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7" y="843615"/>
            <a:ext cx="10197092" cy="2895466"/>
          </a:xfrm>
          <a:prstGeom prst="rect">
            <a:avLst/>
          </a:prstGeom>
        </p:spPr>
      </p:pic>
      <p:pic>
        <p:nvPicPr>
          <p:cNvPr id="10" name="Picture 9" descr="A graph of protein content&#10;&#10;Description automatically generated with medium confidence">
            <a:extLst>
              <a:ext uri="{FF2B5EF4-FFF2-40B4-BE49-F238E27FC236}">
                <a16:creationId xmlns:a16="http://schemas.microsoft.com/office/drawing/2014/main" id="{659B1B9B-B6B0-D406-1BB4-4F692338C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8" y="3839209"/>
            <a:ext cx="10197092" cy="30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8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Q:Query top 10 products &amp; least 10 products with return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DF2B9-181E-2FC4-BF2C-57D8398D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97" y="894996"/>
            <a:ext cx="4058216" cy="283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DD08C-83E3-E625-0A0C-34B2DD0E3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97" y="3780192"/>
            <a:ext cx="4048690" cy="2933947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EF5587-4BA2-08C8-F884-104DACB9F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894996"/>
            <a:ext cx="792800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Query top 3 qty per transaction of products category wise to identify fast moving products of each category.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C187A-F05D-05D5-33B3-BB3737D5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53" y="1045562"/>
            <a:ext cx="4787900" cy="5183222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EAF903-B9C3-41B0-9961-BA255ACE4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44"/>
            <a:ext cx="7244407" cy="57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Query products with most unique customers ( Top 20 ) to identify products wide distribution  &amp; query region wise sales % contribution by customers.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BB13788-DCF4-0DE6-266B-FE7E9F28C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843616"/>
            <a:ext cx="7393789" cy="300410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AC0DE21-CC8B-1399-8F54-82E0D49CD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4" y="843616"/>
            <a:ext cx="4439077" cy="300410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5B6192-24C5-A661-E6A8-6F3A0DEC0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150"/>
            <a:ext cx="7414788" cy="293785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7875AC8-18DD-49EB-CBC1-AA49130B1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4" y="3920148"/>
            <a:ext cx="4439077" cy="29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0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Query products with most unique customers ( Top 20 ) to identify products wide distribution  &amp; query region wise sales % contribution by customers.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5B6192-24C5-A661-E6A8-6F3A0DEC0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179"/>
            <a:ext cx="7414788" cy="524648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7875AC8-18DD-49EB-CBC1-AA49130B1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80" y="1385179"/>
            <a:ext cx="4439077" cy="52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FB51C0-48DB-D516-9DFA-C576FEFB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" y="1182221"/>
            <a:ext cx="6771992" cy="530006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D0189A6-80A2-E5CB-6B67-B60DEC7C1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0" y="1182221"/>
            <a:ext cx="4985443" cy="530006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0877E8-6B8C-F1DD-A364-DBFF935B9B4C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Q:Query a Product based profit report of 11 vs 12 vs 13 , create store procedure on “country” , “region” to make the report dynamic</a:t>
            </a:r>
          </a:p>
        </p:txBody>
      </p:sp>
    </p:spTree>
    <p:extLst>
      <p:ext uri="{BB962C8B-B14F-4D97-AF65-F5344CB8AC3E}">
        <p14:creationId xmlns:p14="http://schemas.microsoft.com/office/powerpoint/2010/main" val="324624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 Query Month over month  &amp; Quarter over quarter sales % change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453F6-4626-2E71-182D-D5584D5CF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" y="943744"/>
            <a:ext cx="7946052" cy="3121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F78BA-B2B0-05EA-34E8-B3371B6B5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30" y="943744"/>
            <a:ext cx="3862886" cy="3121261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55B489-9AD5-716D-8E5A-7D4AB909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" y="4115069"/>
            <a:ext cx="7946052" cy="2742931"/>
          </a:xfrm>
          <a:prstGeom prst="rect">
            <a:avLst/>
          </a:prstGeom>
        </p:spPr>
      </p:pic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F8C4D4E-E836-1ACB-7EF0-264B96FAB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30" y="4096201"/>
            <a:ext cx="3862886" cy="27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7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2" y="-1"/>
            <a:ext cx="1223399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Generate a finance report by year  &amp; keep the report dynamic by country ,business type , category for multiple uses 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1DF7-F3B1-0739-C528-FEE1A6CAA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71" y="1686618"/>
            <a:ext cx="4965161" cy="223304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69FE22-1B97-AC6A-0A09-26486A4CF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615"/>
            <a:ext cx="7013546" cy="3718791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2A8790-51D6-D229-84B0-70DAA2CB5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4562405"/>
            <a:ext cx="6992547" cy="2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5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2C1F81-B0B6-2F30-49E4-3E5C8E639455}"/>
              </a:ext>
            </a:extLst>
          </p:cNvPr>
          <p:cNvSpPr/>
          <p:nvPr/>
        </p:nvSpPr>
        <p:spPr>
          <a:xfrm>
            <a:off x="83344" y="45305"/>
            <a:ext cx="3320759" cy="606062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Pipeline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6695E55-C530-B1F6-2441-8FEACFA6A1C2}"/>
              </a:ext>
            </a:extLst>
          </p:cNvPr>
          <p:cNvSpPr/>
          <p:nvPr/>
        </p:nvSpPr>
        <p:spPr>
          <a:xfrm>
            <a:off x="4936675" y="953160"/>
            <a:ext cx="2713401" cy="606062"/>
          </a:xfrm>
          <a:prstGeom prst="wedgeRoundRectCallout">
            <a:avLst>
              <a:gd name="adj1" fmla="val -20111"/>
              <a:gd name="adj2" fmla="val 49056"/>
              <a:gd name="adj3" fmla="val 16667"/>
            </a:avLst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database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828BBD5-D28B-68E0-D53A-4D711643ED0B}"/>
              </a:ext>
            </a:extLst>
          </p:cNvPr>
          <p:cNvSpPr/>
          <p:nvPr/>
        </p:nvSpPr>
        <p:spPr>
          <a:xfrm>
            <a:off x="4936675" y="1822169"/>
            <a:ext cx="3768909" cy="606062"/>
          </a:xfrm>
          <a:prstGeom prst="wedgeRoundRectCallout">
            <a:avLst>
              <a:gd name="adj1" fmla="val -20362"/>
              <a:gd name="adj2" fmla="val 47007"/>
              <a:gd name="adj3" fmla="val 16667"/>
            </a:avLst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CSV files to database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9A119323-B270-85B7-B4C5-61F9BB0046C7}"/>
              </a:ext>
            </a:extLst>
          </p:cNvPr>
          <p:cNvSpPr/>
          <p:nvPr/>
        </p:nvSpPr>
        <p:spPr>
          <a:xfrm>
            <a:off x="4936675" y="2798384"/>
            <a:ext cx="5269117" cy="606062"/>
          </a:xfrm>
          <a:prstGeom prst="wedgeRoundRectCallout">
            <a:avLst>
              <a:gd name="adj1" fmla="val -19818"/>
              <a:gd name="adj2" fmla="val 49055"/>
              <a:gd name="adj3" fmla="val 16667"/>
            </a:avLst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 My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 to excel &amp; proceed further to create explanatory dashboard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3D4F25F3-C6A0-5794-3256-69D92EB91869}"/>
              </a:ext>
            </a:extLst>
          </p:cNvPr>
          <p:cNvSpPr/>
          <p:nvPr/>
        </p:nvSpPr>
        <p:spPr>
          <a:xfrm>
            <a:off x="4936675" y="3774599"/>
            <a:ext cx="4490728" cy="567505"/>
          </a:xfrm>
          <a:prstGeom prst="wedgeRoundRectCallout">
            <a:avLst>
              <a:gd name="adj1" fmla="val -20564"/>
              <a:gd name="adj2" fmla="val 39114"/>
              <a:gd name="adj3" fmla="val 16667"/>
            </a:avLst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crude operations to prepare the data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E4FF7E6-6B7C-4947-1C76-6BE35D414907}"/>
              </a:ext>
            </a:extLst>
          </p:cNvPr>
          <p:cNvSpPr/>
          <p:nvPr/>
        </p:nvSpPr>
        <p:spPr>
          <a:xfrm>
            <a:off x="2733479" y="986806"/>
            <a:ext cx="1565491" cy="538771"/>
          </a:xfrm>
          <a:prstGeom prst="chevron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1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5A2419F-D1F3-38CB-2D00-F097A87218C9}"/>
              </a:ext>
            </a:extLst>
          </p:cNvPr>
          <p:cNvSpPr/>
          <p:nvPr/>
        </p:nvSpPr>
        <p:spPr>
          <a:xfrm>
            <a:off x="2733479" y="1889460"/>
            <a:ext cx="1565491" cy="538771"/>
          </a:xfrm>
          <a:prstGeom prst="chevron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39035F6-1EE1-122C-1419-176B69C16287}"/>
              </a:ext>
            </a:extLst>
          </p:cNvPr>
          <p:cNvSpPr/>
          <p:nvPr/>
        </p:nvSpPr>
        <p:spPr>
          <a:xfrm>
            <a:off x="2733478" y="2792114"/>
            <a:ext cx="1565491" cy="538771"/>
          </a:xfrm>
          <a:prstGeom prst="chevron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18BCA9C-37FC-FD56-BF6B-E2FC292B1F50}"/>
              </a:ext>
            </a:extLst>
          </p:cNvPr>
          <p:cNvSpPr/>
          <p:nvPr/>
        </p:nvSpPr>
        <p:spPr>
          <a:xfrm>
            <a:off x="2733478" y="3834959"/>
            <a:ext cx="1565491" cy="538771"/>
          </a:xfrm>
          <a:prstGeom prst="chevron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E6CF02-4907-E651-27FF-EDE62D7C1D26}"/>
              </a:ext>
            </a:extLst>
          </p:cNvPr>
          <p:cNvSpPr/>
          <p:nvPr/>
        </p:nvSpPr>
        <p:spPr>
          <a:xfrm>
            <a:off x="2733477" y="4877804"/>
            <a:ext cx="1565491" cy="538771"/>
          </a:xfrm>
          <a:prstGeom prst="chevron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5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B9EA2F6-7BF9-A133-0D08-68311C0D0C67}"/>
              </a:ext>
            </a:extLst>
          </p:cNvPr>
          <p:cNvSpPr/>
          <p:nvPr/>
        </p:nvSpPr>
        <p:spPr>
          <a:xfrm>
            <a:off x="4889080" y="4877804"/>
            <a:ext cx="5316712" cy="567505"/>
          </a:xfrm>
          <a:prstGeom prst="wedgeRoundRectCallout">
            <a:avLst>
              <a:gd name="adj1" fmla="val -20564"/>
              <a:gd name="adj2" fmla="val 39114"/>
              <a:gd name="adj3" fmla="val 16667"/>
            </a:avLst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Ad-Hoc analysis on different scenario provided by management </a:t>
            </a:r>
          </a:p>
        </p:txBody>
      </p:sp>
    </p:spTree>
    <p:extLst>
      <p:ext uri="{BB962C8B-B14F-4D97-AF65-F5344CB8AC3E}">
        <p14:creationId xmlns:p14="http://schemas.microsoft.com/office/powerpoint/2010/main" val="275249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7AEEEC-91A4-F74F-FA9B-A0FC6F00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551"/>
            <a:ext cx="5294716" cy="37509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table of protein supplements&#10;&#10;Description automatically generated with medium confidence">
            <a:extLst>
              <a:ext uri="{FF2B5EF4-FFF2-40B4-BE49-F238E27FC236}">
                <a16:creationId xmlns:a16="http://schemas.microsoft.com/office/drawing/2014/main" id="{8A88A519-E9A7-F0A0-DB49-F0FF1D1F6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210793"/>
            <a:ext cx="5294715" cy="44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57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242077-1BD5-8B4C-738C-4D687FDC796E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Pareto (80/20)  rule of profit   for  Products &amp; Customers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89FFB10-6B3E-7C5A-CEB0-49C92298B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" y="851032"/>
            <a:ext cx="5811423" cy="247159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8DBF3C-A337-E43E-DD8F-4CE262BA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83" y="851031"/>
            <a:ext cx="5496599" cy="2471589"/>
          </a:xfrm>
          <a:prstGeom prst="rect">
            <a:avLst/>
          </a:prstGeom>
        </p:spPr>
      </p:pic>
      <p:pic>
        <p:nvPicPr>
          <p:cNvPr id="13" name="Picture 12" descr="A screenshot of a table with numbers&#10;&#10;Description automatically generated">
            <a:extLst>
              <a:ext uri="{FF2B5EF4-FFF2-40B4-BE49-F238E27FC236}">
                <a16:creationId xmlns:a16="http://schemas.microsoft.com/office/drawing/2014/main" id="{CC9785C2-2E75-967F-4C51-E98449CB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37" y="3535377"/>
            <a:ext cx="5157045" cy="3208314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2C5F84A3-3FCB-A0A1-BDD5-26B2669A2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" y="3535375"/>
            <a:ext cx="5811423" cy="32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242077-1BD5-8B4C-738C-4D687FDC796E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new &amp; repeat customer orders based on order date </a:t>
            </a:r>
            <a:endParaRPr lang="en-US" sz="16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A5EB1F-3CCC-EC39-0BC6-23FFF3B0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1315677"/>
            <a:ext cx="5985499" cy="4226642"/>
          </a:xfrm>
          <a:prstGeom prst="rect">
            <a:avLst/>
          </a:prstGeom>
        </p:spPr>
      </p:pic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BB2DFD90-2148-6116-B316-5FFC52D25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9" y="1044495"/>
            <a:ext cx="5014791" cy="53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1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242077-1BD5-8B4C-738C-4D687FDC796E}"/>
              </a:ext>
            </a:extLst>
          </p:cNvPr>
          <p:cNvSpPr/>
          <p:nvPr/>
        </p:nvSpPr>
        <p:spPr>
          <a:xfrm>
            <a:off x="247528" y="123474"/>
            <a:ext cx="7655427" cy="739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Query running total of revenue .</a:t>
            </a:r>
          </a:p>
        </p:txBody>
      </p:sp>
      <p:pic>
        <p:nvPicPr>
          <p:cNvPr id="7" name="Picture 6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A90AF9C5-A6FB-9EC5-1A90-0C0D18126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38" y="2162384"/>
            <a:ext cx="2992778" cy="420220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13F885-058F-CFFE-2ECD-72732919D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7479"/>
            <a:ext cx="5592509" cy="3185112"/>
          </a:xfrm>
          <a:prstGeom prst="rect">
            <a:avLst/>
          </a:pr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57945" y="1544657"/>
            <a:ext cx="8480" cy="356800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6850" y="3325029"/>
            <a:ext cx="3217585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56692" y="3325029"/>
            <a:ext cx="3217585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7C98E8-A2BF-8B3C-4280-434A8A99E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0" y="1361742"/>
            <a:ext cx="4331192" cy="1865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605FD-3BB9-FA5C-F5C6-044782F50216}"/>
              </a:ext>
            </a:extLst>
          </p:cNvPr>
          <p:cNvSpPr txBox="1"/>
          <p:nvPr/>
        </p:nvSpPr>
        <p:spPr>
          <a:xfrm>
            <a:off x="3607399" y="980690"/>
            <a:ext cx="1662044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944">
              <a:spcAft>
                <a:spcPts val="600"/>
              </a:spcAft>
            </a:pPr>
            <a:r>
              <a:rPr lang="en-US" sz="13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Revenue View</a:t>
            </a:r>
            <a:endParaRPr lang="en-US" b="1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7569801B-48B4-6FA0-64A2-D76825229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10" y="1361741"/>
            <a:ext cx="4851455" cy="1865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49C000-02E0-CF5B-94D6-99851588F8A2}"/>
              </a:ext>
            </a:extLst>
          </p:cNvPr>
          <p:cNvSpPr txBox="1"/>
          <p:nvPr/>
        </p:nvSpPr>
        <p:spPr>
          <a:xfrm>
            <a:off x="8487949" y="977583"/>
            <a:ext cx="1662044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944">
              <a:spcAft>
                <a:spcPts val="600"/>
              </a:spcAft>
            </a:pPr>
            <a:r>
              <a:rPr lang="en-US" sz="13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Refunds View</a:t>
            </a:r>
            <a:endParaRPr lang="en-US" b="1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526E26-CA9A-688F-71F8-EE84F190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0" y="3737137"/>
            <a:ext cx="4331192" cy="2428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6F7008-A875-3FAC-E0F1-16CC9E159825}"/>
              </a:ext>
            </a:extLst>
          </p:cNvPr>
          <p:cNvSpPr txBox="1"/>
          <p:nvPr/>
        </p:nvSpPr>
        <p:spPr>
          <a:xfrm>
            <a:off x="3661030" y="3381551"/>
            <a:ext cx="1662044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944">
              <a:spcAft>
                <a:spcPts val="600"/>
              </a:spcAft>
            </a:pPr>
            <a:r>
              <a:rPr lang="en-US" sz="136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KPI View</a:t>
            </a:r>
            <a:endParaRPr lang="en-US" b="1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A56BAFB-3A0D-96B2-A35B-EC23845F0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88" y="3737137"/>
            <a:ext cx="4760662" cy="2428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AEAC42-14B3-7FCB-88B0-5E56199FF8A3}"/>
              </a:ext>
            </a:extLst>
          </p:cNvPr>
          <p:cNvSpPr txBox="1"/>
          <p:nvPr/>
        </p:nvSpPr>
        <p:spPr>
          <a:xfrm>
            <a:off x="8601296" y="3379663"/>
            <a:ext cx="1662044" cy="30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94944">
              <a:spcAft>
                <a:spcPts val="600"/>
              </a:spcAft>
            </a:pPr>
            <a:r>
              <a:rPr lang="en-US" sz="136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View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96536-BD14-1FDC-E868-320BAC1E3963}"/>
              </a:ext>
            </a:extLst>
          </p:cNvPr>
          <p:cNvSpPr txBox="1"/>
          <p:nvPr/>
        </p:nvSpPr>
        <p:spPr>
          <a:xfrm>
            <a:off x="3159659" y="153909"/>
            <a:ext cx="8230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/>
              <a:t>Created 4 Views to do </a:t>
            </a:r>
            <a:r>
              <a:rPr lang="en-US" sz="1600" b="1" dirty="0" err="1"/>
              <a:t>aggreggation</a:t>
            </a:r>
            <a:r>
              <a:rPr lang="en-US" sz="1600" b="1" dirty="0"/>
              <a:t> based calculation based on date &amp; different parameters</a:t>
            </a:r>
          </a:p>
        </p:txBody>
      </p:sp>
    </p:spTree>
    <p:extLst>
      <p:ext uri="{BB962C8B-B14F-4D97-AF65-F5344CB8AC3E}">
        <p14:creationId xmlns:p14="http://schemas.microsoft.com/office/powerpoint/2010/main" val="208185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Generate a  customer business report with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&amp; report must be dynamic based on fiscal year and market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8A1300-7EAE-5D05-BDB9-67EF86F77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" y="893679"/>
            <a:ext cx="6075001" cy="5914255"/>
          </a:xfrm>
          <a:prstGeom prst="rect">
            <a:avLst/>
          </a:prstGeom>
        </p:spPr>
      </p:pic>
      <p:pic>
        <p:nvPicPr>
          <p:cNvPr id="8" name="Picture 7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61806900-D42B-202F-7027-65339359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13" y="893680"/>
            <a:ext cx="5733987" cy="59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1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total customers we have &amp; active customers did business with 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C570E6-0492-D606-8B5B-FCABA958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943744"/>
            <a:ext cx="7493884" cy="56562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0E49FA-80A2-D394-59A4-51CA184D4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28" y="943744"/>
            <a:ext cx="3305235" cy="2485256"/>
          </a:xfrm>
          <a:prstGeom prst="rect">
            <a:avLst/>
          </a:prstGeom>
        </p:spPr>
      </p:pic>
      <p:pic>
        <p:nvPicPr>
          <p:cNvPr id="10" name="Picture 9" descr="A screenshot of a data&#10;&#10;Description automatically generated">
            <a:extLst>
              <a:ext uri="{FF2B5EF4-FFF2-40B4-BE49-F238E27FC236}">
                <a16:creationId xmlns:a16="http://schemas.microsoft.com/office/drawing/2014/main" id="{F2CB2162-AB53-E6AC-BF0C-E54BF3346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9" y="3670447"/>
            <a:ext cx="3318151" cy="24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B71D2D-7EA4-E3CB-3E16-F20445DF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2" y="3666652"/>
            <a:ext cx="5598199" cy="300574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6D0D8AF-334E-2F8A-E239-33F4F9B96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823866"/>
            <a:ext cx="5275294" cy="247158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CB4ACF3-7507-94AA-7A96-2C338A92E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3" y="823866"/>
            <a:ext cx="5598199" cy="2489113"/>
          </a:xfrm>
          <a:prstGeom prst="rect">
            <a:avLst/>
          </a:prstGeom>
        </p:spPr>
      </p:pic>
      <p:pic>
        <p:nvPicPr>
          <p:cNvPr id="23" name="Picture 22" descr="A screenshot of a table&#10;&#10;Description automatically generated">
            <a:extLst>
              <a:ext uri="{FF2B5EF4-FFF2-40B4-BE49-F238E27FC236}">
                <a16:creationId xmlns:a16="http://schemas.microsoft.com/office/drawing/2014/main" id="{879608D9-5C1B-49EA-B398-7971BB68D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5" y="3810350"/>
            <a:ext cx="5275294" cy="2862053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242077-1BD5-8B4C-738C-4D687FDC796E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Write query to return top selling products by category &amp;  a query to return products that are unsold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666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the customers who took &gt;200 days for second order.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A5FBD6-1AD5-DB3B-1DE5-EAFD64E9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3744"/>
            <a:ext cx="8075690" cy="591425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7C22FA1-9D61-502C-7500-79D647587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30" y="943744"/>
            <a:ext cx="3974031" cy="46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1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Q: Query country, customer wise top 5 qty returns &amp; amount refunds .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F7E02D-A80C-9789-151A-538D3E40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790204"/>
            <a:ext cx="6829076" cy="5067387"/>
          </a:xfrm>
          <a:prstGeom prst="rect">
            <a:avLst/>
          </a:prstGeom>
        </p:spPr>
      </p:pic>
      <p:pic>
        <p:nvPicPr>
          <p:cNvPr id="8" name="Picture 7" descr="A screenshot of a number&#10;&#10;Description automatically generated">
            <a:extLst>
              <a:ext uri="{FF2B5EF4-FFF2-40B4-BE49-F238E27FC236}">
                <a16:creationId xmlns:a16="http://schemas.microsoft.com/office/drawing/2014/main" id="{A7645B08-CDB0-6340-2F39-402E9AD0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09" y="917039"/>
            <a:ext cx="5247992" cy="37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87F01720-6DD1-A7B5-BAD5-C7D39D30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1" y="-1"/>
            <a:ext cx="12212992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127B3C-BF1B-4AD6-CE9D-1156E30BC507}"/>
              </a:ext>
            </a:extLst>
          </p:cNvPr>
          <p:cNvSpPr/>
          <p:nvPr/>
        </p:nvSpPr>
        <p:spPr>
          <a:xfrm rot="16200000">
            <a:off x="5713760" y="-5634626"/>
            <a:ext cx="743484" cy="12212996"/>
          </a:xfrm>
          <a:prstGeom prst="roundRect">
            <a:avLst>
              <a:gd name="adj" fmla="val 0"/>
            </a:avLst>
          </a:prstGeom>
          <a:solidFill>
            <a:srgbClr val="A8B0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0C1598-7263-E5B5-64F0-0708B4CF8A90}"/>
              </a:ext>
            </a:extLst>
          </p:cNvPr>
          <p:cNvSpPr/>
          <p:nvPr/>
        </p:nvSpPr>
        <p:spPr>
          <a:xfrm>
            <a:off x="20999" y="0"/>
            <a:ext cx="12150002" cy="743486"/>
          </a:xfrm>
          <a:prstGeom prst="roundRect">
            <a:avLst/>
          </a:prstGeom>
          <a:solidFill>
            <a:srgbClr val="024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customers having return rate &gt; 30%  &amp;  identify customers who bought most unique products .</a:t>
            </a:r>
          </a:p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3A668-30B5-79DF-9AC3-7674C1D8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943744"/>
            <a:ext cx="7629179" cy="3014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EF9CE-5251-E69D-8BEB-5F82F3436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87" y="992213"/>
            <a:ext cx="4366914" cy="2966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C4463-FE3F-4DCB-157F-EDD59378A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85" y="4008296"/>
            <a:ext cx="4366915" cy="279963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1A3558-EE7A-B558-E20E-2131E5F04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" y="3958233"/>
            <a:ext cx="7629179" cy="28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483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Abdur Priash</dc:creator>
  <cp:lastModifiedBy>Abdur Priash</cp:lastModifiedBy>
  <cp:revision>35</cp:revision>
  <dcterms:created xsi:type="dcterms:W3CDTF">2024-07-08T06:51:25Z</dcterms:created>
  <dcterms:modified xsi:type="dcterms:W3CDTF">2024-08-25T17:19:19Z</dcterms:modified>
</cp:coreProperties>
</file>